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notesMasterIdLst>
    <p:notesMasterId r:id="rId9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E_MASTER">
    <p:bg>
      <p:bgPr>
        <a:solidFill>
          <a:srgbClr val="06080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6080B"/>
          </a:solidFill>
          <a:ln w="12700">
            <a:solidFill>
              <a:srgbClr val="06080B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548640" y="502920"/>
            <a:ext cx="11064240" cy="0"/>
          </a:xfrm>
          <a:prstGeom prst="line">
            <a:avLst/>
          </a:prstGeom>
          <a:noFill/>
          <a:ln w="12700">
            <a:solidFill>
              <a:srgbClr val="2D3138">
                <a:alpha val="8000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94360" y="164592"/>
            <a:ext cx="29260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B9C0C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Albora Elysium</a:t>
            </a:r>
            <a:endParaRPr lang="en-US" sz="10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6080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digital_banner_image_features_the_brand_albora.png">    </p:cNvPr>
          <p:cNvPicPr>
            <a:picLocks noChangeAspect="1"/>
          </p:cNvPicPr>
          <p:nvPr/>
        </p:nvPicPr>
        <p:blipFill>
          <a:blip r:embed="rId1"/>
          <a:srcRect l="0" r="0" t="7811" b="781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8368" y="960120"/>
            <a:ext cx="4023360" cy="310896"/>
          </a:xfrm>
          <a:prstGeom prst="rect">
            <a:avLst/>
          </a:prstGeom>
          <a:solidFill>
            <a:srgbClr val="0B0F14">
              <a:alpha val="90000"/>
            </a:srgbClr>
          </a:solidFill>
          <a:ln>
            <a:solidFill>
              <a:srgbClr val="3B4149">
                <a:alpha val="65000"/>
              </a:srgbClr>
            </a:solidFill>
          </a:ln>
        </p:spPr>
        <p:txBody>
          <a:bodyPr wrap="square" lIns="1016" tIns="1016" rIns="1016" bIns="1016" rtlCol="0" anchor="ctr"/>
          <a:lstStyle/>
          <a:p>
            <a:pPr algn="l" indent="0" marL="0">
              <a:buNone/>
            </a:pPr>
            <a:r>
              <a:rPr lang="en-US" sz="950" dirty="0">
                <a:solidFill>
                  <a:srgbClr val="D7B48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PRESENTACIÓN CORPORATIVA · ALBORA ELYSIUM</a:t>
            </a:r>
            <a:endParaRPr lang="en-US" sz="950" dirty="0"/>
          </a:p>
        </p:txBody>
      </p:sp>
      <p:sp>
        <p:nvSpPr>
          <p:cNvPr id="4" name="Text 1"/>
          <p:cNvSpPr/>
          <p:nvPr/>
        </p:nvSpPr>
        <p:spPr>
          <a:xfrm>
            <a:off x="658368" y="1536192"/>
            <a:ext cx="640080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900" dirty="0">
                <a:solidFill>
                  <a:srgbClr val="F3F4F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Rigor clínico en busca de equilibrio.</a:t>
            </a:r>
            <a:endParaRPr lang="en-US" sz="2900" dirty="0"/>
          </a:p>
        </p:txBody>
      </p:sp>
      <p:sp>
        <p:nvSpPr>
          <p:cNvPr id="5" name="Text 2"/>
          <p:cNvSpPr/>
          <p:nvPr/>
        </p:nvSpPr>
        <p:spPr>
          <a:xfrm>
            <a:off x="676656" y="3017520"/>
            <a:ext cx="53035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dirty="0">
                <a:solidFill>
                  <a:srgbClr val="CFD4D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Naturaleza como inteligencia de sostenibilidad. Tecnología como capacidad de amplificación. Ética como arquitectura de alineamiento.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676656" y="4251960"/>
            <a:ext cx="51206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i="1" dirty="0">
                <a:solidFill>
                  <a:srgbClr val="D7B48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 futuro no pertenece a quien acelera más, sino a quien armoniza mejor.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640080" y="6236208"/>
            <a:ext cx="10881360" cy="0"/>
          </a:xfrm>
          <a:prstGeom prst="line">
            <a:avLst/>
          </a:prstGeom>
          <a:noFill/>
          <a:ln w="12700">
            <a:solidFill>
              <a:srgbClr val="242A31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58368" y="6309360"/>
            <a:ext cx="3931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7F879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Albora Elysium · Presentación institucional</a:t>
            </a:r>
            <a:endParaRPr lang="en-US" sz="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804672"/>
            <a:ext cx="6400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700" dirty="0">
                <a:solidFill>
                  <a:srgbClr val="F3F4F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 tesis fundacional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658368" y="1481328"/>
            <a:ext cx="6583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A9B0B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Una posición firme: ni romanticismo naturalista ni fe ciega en la tecnología.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58368" y="2029968"/>
            <a:ext cx="5669280" cy="10789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400" dirty="0">
                <a:solidFill>
                  <a:srgbClr val="F3F4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La naturaleza y la tecnología no son fuerzas enemigas, pero tampoco son inocuas. Ambas pueden sostener la vida, amplificarla o desbordarla. El trabajo de Albora Elysium consiste en diseñar la relación correcta entre ambas.</a:t>
            </a:r>
            <a:endParaRPr lang="en-US" sz="1400" dirty="0"/>
          </a:p>
        </p:txBody>
      </p:sp>
      <p:sp>
        <p:nvSpPr>
          <p:cNvPr id="5" name="Shape 3"/>
          <p:cNvSpPr/>
          <p:nvPr/>
        </p:nvSpPr>
        <p:spPr>
          <a:xfrm>
            <a:off x="685800" y="3310128"/>
            <a:ext cx="5394960" cy="0"/>
          </a:xfrm>
          <a:prstGeom prst="line">
            <a:avLst/>
          </a:prstGeom>
          <a:noFill/>
          <a:ln w="12700">
            <a:solidFill>
              <a:srgbClr val="30363E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31520" y="3611880"/>
            <a:ext cx="164592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B48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Naturaleza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731520" y="3959352"/>
            <a:ext cx="17373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A9B0B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Inteligencia de sostenibilidad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2697480" y="3611880"/>
            <a:ext cx="164592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B48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Tecnología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2697480" y="3959352"/>
            <a:ext cx="17373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A9B0B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Capacidad de amplificación</a:t>
            </a:r>
            <a:endParaRPr lang="en-US" sz="1050" dirty="0"/>
          </a:p>
        </p:txBody>
      </p:sp>
      <p:sp>
        <p:nvSpPr>
          <p:cNvPr id="10" name="Text 8"/>
          <p:cNvSpPr/>
          <p:nvPr/>
        </p:nvSpPr>
        <p:spPr>
          <a:xfrm>
            <a:off x="4663440" y="3611880"/>
            <a:ext cx="164592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00" b="1" dirty="0">
                <a:solidFill>
                  <a:srgbClr val="D7B48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Ética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663440" y="3959352"/>
            <a:ext cx="173736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dirty="0">
                <a:solidFill>
                  <a:srgbClr val="A9B0B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Arquitectura de alineamiento</a:t>
            </a:r>
            <a:endParaRPr lang="en-US" sz="1050" dirty="0"/>
          </a:p>
        </p:txBody>
      </p:sp>
      <p:pic>
        <p:nvPicPr>
          <p:cNvPr id="12" name="Image 0" descr="/mnt/data/Presentacion_corporativa/slide-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03720" y="2006768"/>
            <a:ext cx="4572000" cy="2570144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6931152" y="5486400"/>
            <a:ext cx="43891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650" i="1" dirty="0">
                <a:solidFill>
                  <a:srgbClr val="F3F4F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Cuando estas tres dimensiones cooperan, emerge un modelo de progreso más robusto, más legible y más duradero.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640080" y="6236208"/>
            <a:ext cx="10881360" cy="0"/>
          </a:xfrm>
          <a:prstGeom prst="line">
            <a:avLst/>
          </a:prstGeom>
          <a:noFill/>
          <a:ln w="12700">
            <a:solidFill>
              <a:srgbClr val="242A31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58368" y="6309360"/>
            <a:ext cx="3931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7F879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Tesis</a:t>
            </a:r>
            <a:endParaRPr lang="en-US" sz="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804672"/>
            <a:ext cx="6400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700" dirty="0">
                <a:solidFill>
                  <a:srgbClr val="F3F4F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 falso dilema contemporáneo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658368" y="1481328"/>
            <a:ext cx="6583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A9B0B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El problema no es elegir entre naturaleza o tecnología. El problema es diseñar mal su relación.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58368" y="2029968"/>
            <a:ext cx="52120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50" dirty="0">
                <a:solidFill>
                  <a:srgbClr val="F3F4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El mercado oscila entre dos errores: convertir la naturaleza en decorado simbólico o absolutizar la tecnología como si fuese neutra. Albora Elysium rechaza ambos extremos.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676656" y="2980944"/>
            <a:ext cx="47548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dirty="0">
                <a:solidFill>
                  <a:srgbClr val="A9B0B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Lo que defendemos es una tercera vía más exigente: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676656" y="3383280"/>
            <a:ext cx="539496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100" dirty="0">
                <a:solidFill>
                  <a:srgbClr val="F3F4F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innovar sin degradar, amplificar sin romper equilibrio, escalar sin sacrificar la base que sostiene el sistema.</a:t>
            </a:r>
            <a:endParaRPr lang="en-US" sz="2100" dirty="0"/>
          </a:p>
        </p:txBody>
      </p:sp>
      <p:pic>
        <p:nvPicPr>
          <p:cNvPr id="7" name="Image 0" descr="/mnt/data/Presentacion_corporativa/slide-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6520" y="2162590"/>
            <a:ext cx="5074920" cy="2852859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76656" y="5440680"/>
            <a:ext cx="521208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dirty="0">
                <a:solidFill>
                  <a:srgbClr val="D7B48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No elegimos entre progreso y sostenibilidad. Diseñamos el punto en el que ambos dejan de competir y empiezan a reforzarse.</a:t>
            </a:r>
            <a:endParaRPr lang="en-US" sz="1250" dirty="0"/>
          </a:p>
        </p:txBody>
      </p:sp>
      <p:sp>
        <p:nvSpPr>
          <p:cNvPr id="9" name="Shape 6"/>
          <p:cNvSpPr/>
          <p:nvPr/>
        </p:nvSpPr>
        <p:spPr>
          <a:xfrm>
            <a:off x="640080" y="6236208"/>
            <a:ext cx="10881360" cy="0"/>
          </a:xfrm>
          <a:prstGeom prst="line">
            <a:avLst/>
          </a:prstGeom>
          <a:noFill/>
          <a:ln w="12700">
            <a:solidFill>
              <a:srgbClr val="242A31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58368" y="6309360"/>
            <a:ext cx="3931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7F879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Diferencial doctrinal</a:t>
            </a:r>
            <a:endParaRPr lang="en-US" sz="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804672"/>
            <a:ext cx="6400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700" dirty="0">
                <a:solidFill>
                  <a:srgbClr val="F3F4F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Qué hace Albora Elysium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658368" y="1481328"/>
            <a:ext cx="6583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A9B0B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Una firma de criterio para entornos donde la innovación corre el riesgo de perder equilibrio.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85800" y="1828800"/>
            <a:ext cx="12344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80" b="1" dirty="0">
                <a:solidFill>
                  <a:srgbClr val="D7B48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Auditoría estratégica</a:t>
            </a:r>
            <a:endParaRPr lang="en-US" sz="1180" dirty="0"/>
          </a:p>
        </p:txBody>
      </p:sp>
      <p:sp>
        <p:nvSpPr>
          <p:cNvPr id="5" name="Text 3"/>
          <p:cNvSpPr/>
          <p:nvPr/>
        </p:nvSpPr>
        <p:spPr>
          <a:xfrm>
            <a:off x="2011680" y="1828800"/>
            <a:ext cx="38862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60" dirty="0">
                <a:solidFill>
                  <a:srgbClr val="F3F4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Lectura integral de estructura, riesgo, gobernanza y procesos críticos para detectar dónde se pierde coherencia.</a:t>
            </a:r>
            <a:endParaRPr lang="en-US" sz="1060" dirty="0"/>
          </a:p>
        </p:txBody>
      </p:sp>
      <p:sp>
        <p:nvSpPr>
          <p:cNvPr id="6" name="Text 4"/>
          <p:cNvSpPr/>
          <p:nvPr/>
        </p:nvSpPr>
        <p:spPr>
          <a:xfrm>
            <a:off x="685800" y="2743200"/>
            <a:ext cx="12344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80" b="1" dirty="0">
                <a:solidFill>
                  <a:srgbClr val="D7B48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Auditoría de IA</a:t>
            </a:r>
            <a:endParaRPr lang="en-US" sz="1180" dirty="0"/>
          </a:p>
        </p:txBody>
      </p:sp>
      <p:sp>
        <p:nvSpPr>
          <p:cNvPr id="7" name="Text 5"/>
          <p:cNvSpPr/>
          <p:nvPr/>
        </p:nvSpPr>
        <p:spPr>
          <a:xfrm>
            <a:off x="2011680" y="2743200"/>
            <a:ext cx="38862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60" dirty="0">
                <a:solidFill>
                  <a:srgbClr val="F3F4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Evaluación de robustez, trazabilidad y comportamiento observado para contener fallo silencioso y desalineación.</a:t>
            </a:r>
            <a:endParaRPr lang="en-US" sz="1060" dirty="0"/>
          </a:p>
        </p:txBody>
      </p:sp>
      <p:sp>
        <p:nvSpPr>
          <p:cNvPr id="8" name="Text 6"/>
          <p:cNvSpPr/>
          <p:nvPr/>
        </p:nvSpPr>
        <p:spPr>
          <a:xfrm>
            <a:off x="685800" y="3657600"/>
            <a:ext cx="12344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80" b="1" dirty="0">
                <a:solidFill>
                  <a:srgbClr val="D7B48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Transformación organizacional</a:t>
            </a:r>
            <a:endParaRPr lang="en-US" sz="1180" dirty="0"/>
          </a:p>
        </p:txBody>
      </p:sp>
      <p:sp>
        <p:nvSpPr>
          <p:cNvPr id="9" name="Text 7"/>
          <p:cNvSpPr/>
          <p:nvPr/>
        </p:nvSpPr>
        <p:spPr>
          <a:xfrm>
            <a:off x="2011680" y="3657600"/>
            <a:ext cx="38862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60" dirty="0">
                <a:solidFill>
                  <a:srgbClr val="F3F4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Reconducción de sistemas humanos con desgaste interno, decisiones bloqueadas o incoherencia entre estrategia y ejecución.</a:t>
            </a:r>
            <a:endParaRPr lang="en-US" sz="1060" dirty="0"/>
          </a:p>
        </p:txBody>
      </p:sp>
      <p:sp>
        <p:nvSpPr>
          <p:cNvPr id="10" name="Text 8"/>
          <p:cNvSpPr/>
          <p:nvPr/>
        </p:nvSpPr>
        <p:spPr>
          <a:xfrm>
            <a:off x="685800" y="4572000"/>
            <a:ext cx="12344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80" b="1" dirty="0">
                <a:solidFill>
                  <a:srgbClr val="D7B48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Red teaming cognitivo</a:t>
            </a:r>
            <a:endParaRPr lang="en-US" sz="1180" dirty="0"/>
          </a:p>
        </p:txBody>
      </p:sp>
      <p:sp>
        <p:nvSpPr>
          <p:cNvPr id="11" name="Text 9"/>
          <p:cNvSpPr/>
          <p:nvPr/>
        </p:nvSpPr>
        <p:spPr>
          <a:xfrm>
            <a:off x="2011680" y="4572000"/>
            <a:ext cx="38862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60" dirty="0">
                <a:solidFill>
                  <a:srgbClr val="F3F4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Pruebas orientadas a capturar vulnerabilidades emergentes, deriva de criterio y fallos que los benchmarks estándar no leen.</a:t>
            </a:r>
            <a:endParaRPr lang="en-US" sz="1060" dirty="0"/>
          </a:p>
        </p:txBody>
      </p:sp>
      <p:sp>
        <p:nvSpPr>
          <p:cNvPr id="12" name="Text 10"/>
          <p:cNvSpPr/>
          <p:nvPr/>
        </p:nvSpPr>
        <p:spPr>
          <a:xfrm>
            <a:off x="6492240" y="1965960"/>
            <a:ext cx="45720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000" dirty="0">
                <a:solidFill>
                  <a:srgbClr val="F3F4F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Convertimos complejidad en claridad, innovación en sostenibilidad operativa y tensión sistémica en arquitectura de decisión.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6492240" y="3657600"/>
            <a:ext cx="43891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D7B48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Rigor clínico. Equilibrio estructural. Sostenibilidad real.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6492240" y="4160520"/>
            <a:ext cx="43434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dirty="0">
                <a:solidFill>
                  <a:srgbClr val="A9B0B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No como consultoría ornamental. No como discurso verde. No como futurismo complaciente. Sino como firma de criterio.</a:t>
            </a:r>
            <a:endParaRPr lang="en-US" sz="1220" dirty="0"/>
          </a:p>
        </p:txBody>
      </p:sp>
      <p:pic>
        <p:nvPicPr>
          <p:cNvPr id="15" name="Image 0" descr="/mnt/data/a_logo_for_albora_elysium_is_centered_in_the_ima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35340" y="5010912"/>
            <a:ext cx="1005840" cy="1005840"/>
          </a:xfrm>
          <a:prstGeom prst="rect">
            <a:avLst/>
          </a:prstGeom>
        </p:spPr>
      </p:pic>
      <p:sp>
        <p:nvSpPr>
          <p:cNvPr id="16" name="Shape 13"/>
          <p:cNvSpPr/>
          <p:nvPr/>
        </p:nvSpPr>
        <p:spPr>
          <a:xfrm>
            <a:off x="640080" y="6236208"/>
            <a:ext cx="10881360" cy="0"/>
          </a:xfrm>
          <a:prstGeom prst="line">
            <a:avLst/>
          </a:prstGeom>
          <a:noFill/>
          <a:ln w="12700">
            <a:solidFill>
              <a:srgbClr val="242A31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58368" y="6309360"/>
            <a:ext cx="3931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7F879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Oferta</a:t>
            </a:r>
            <a:endParaRPr lang="en-US" sz="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804672"/>
            <a:ext cx="6400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700" dirty="0">
                <a:solidFill>
                  <a:srgbClr val="F3F4F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 traducción ejecutiva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658368" y="1481328"/>
            <a:ext cx="6583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A9B0B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Qué significa esta filosofía en términos de negocio, gobernanza y crecimiento.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713232" y="1993392"/>
            <a:ext cx="54406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F4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Más capacidad sin deterioro invisible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713232" y="2587752"/>
            <a:ext cx="54406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F4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Más claridad de decisión en contextos de alta complejidad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713232" y="3182112"/>
            <a:ext cx="54406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F4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Más sostenibilidad real y menos retórica reputacional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713232" y="3776472"/>
            <a:ext cx="54406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F4F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Más legitimidad para innovar sin romper la base del sistema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713232" y="5074920"/>
            <a:ext cx="539496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800" i="1" dirty="0">
                <a:solidFill>
                  <a:srgbClr val="D7B48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Una firma útil cuando la velocidad, la presión o la sofisticación tecnológica amenazan con erosionar coherencia.</a:t>
            </a:r>
            <a:endParaRPr lang="en-US" sz="1800" dirty="0"/>
          </a:p>
        </p:txBody>
      </p:sp>
      <p:pic>
        <p:nvPicPr>
          <p:cNvPr id="9" name="Image 0" descr="/mnt/data/Presentacion_corporativa/slide-9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6520" y="2264040"/>
            <a:ext cx="5120640" cy="2878561"/>
          </a:xfrm>
          <a:prstGeom prst="rect">
            <a:avLst/>
          </a:prstGeom>
        </p:spPr>
      </p:pic>
      <p:sp>
        <p:nvSpPr>
          <p:cNvPr id="10" name="Shape 7"/>
          <p:cNvSpPr/>
          <p:nvPr/>
        </p:nvSpPr>
        <p:spPr>
          <a:xfrm>
            <a:off x="640080" y="6236208"/>
            <a:ext cx="10881360" cy="0"/>
          </a:xfrm>
          <a:prstGeom prst="line">
            <a:avLst/>
          </a:prstGeom>
          <a:noFill/>
          <a:ln w="12700">
            <a:solidFill>
              <a:srgbClr val="242A3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8368" y="6309360"/>
            <a:ext cx="3931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7F879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Impacto</a:t>
            </a:r>
            <a:endParaRPr lang="en-US" sz="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804672"/>
            <a:ext cx="64008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700" dirty="0">
                <a:solidFill>
                  <a:srgbClr val="F3F4F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Fundador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658368" y="1481328"/>
            <a:ext cx="6583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A9B0B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Una tesis de marca solo es creíble cuando quien la sostiene encarna criterio y lectura estructural.</a:t>
            </a:r>
            <a:endParaRPr lang="en-US" sz="1150" dirty="0"/>
          </a:p>
        </p:txBody>
      </p:sp>
      <p:pic>
        <p:nvPicPr>
          <p:cNvPr id="4" name="Image 0" descr="/mnt/data/Foto Estudio C.png">    </p:cNvPr>
          <p:cNvPicPr>
            <a:picLocks noChangeAspect="1"/>
          </p:cNvPicPr>
          <p:nvPr/>
        </p:nvPicPr>
        <p:blipFill>
          <a:blip r:embed="rId1"/>
          <a:srcRect l="12951" r="12951" t="0" b="0"/>
          <a:stretch/>
        </p:blipFill>
        <p:spPr>
          <a:xfrm>
            <a:off x="713232" y="1828800"/>
            <a:ext cx="2834640" cy="429768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114800" y="2029968"/>
            <a:ext cx="64922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950" dirty="0">
                <a:solidFill>
                  <a:srgbClr val="F3F4F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César Lacruz lidera Albora Elysium desde una tesis clara: la naturaleza y la tecnología solo generan progreso real cuando están alineadas por principios éticos, sostenibles y estructuralmente viables.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4133088" y="3218688"/>
            <a:ext cx="640080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60" dirty="0">
                <a:solidFill>
                  <a:srgbClr val="A9B0BA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Su trabajo se centra en aportar claridad, criterio y equilibrio allí donde la innovación corre el riesgo de perderlos. Más que una posición teórica, propone una forma de actuación: convertir complejidad en claridad, tensión en criterio y progreso en sostenibilidad operativa.</a:t>
            </a:r>
            <a:endParaRPr lang="en-US" sz="1260" dirty="0"/>
          </a:p>
        </p:txBody>
      </p:sp>
      <p:sp>
        <p:nvSpPr>
          <p:cNvPr id="7" name="Text 4"/>
          <p:cNvSpPr/>
          <p:nvPr/>
        </p:nvSpPr>
        <p:spPr>
          <a:xfrm>
            <a:off x="4133088" y="4956048"/>
            <a:ext cx="612648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700" i="1" dirty="0">
                <a:solidFill>
                  <a:srgbClr val="D7B48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“No se trata de frenar la tecnología. Se trata de enseñarle a convivir con la vida.”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640080" y="6236208"/>
            <a:ext cx="10881360" cy="0"/>
          </a:xfrm>
          <a:prstGeom prst="line">
            <a:avLst/>
          </a:prstGeom>
          <a:noFill/>
          <a:ln w="12700">
            <a:solidFill>
              <a:srgbClr val="242A31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58368" y="6309360"/>
            <a:ext cx="3931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7F879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Fundador</a:t>
            </a:r>
            <a:endParaRPr lang="en-US" sz="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6080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digital_banner_image_features_the_brand_albora.png">    </p:cNvPr>
          <p:cNvPicPr>
            <a:picLocks noChangeAspect="1"/>
          </p:cNvPicPr>
          <p:nvPr/>
        </p:nvPicPr>
        <p:blipFill>
          <a:blip r:embed="rId1"/>
          <a:srcRect l="0" r="0" t="7811" b="781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8368" y="1051560"/>
            <a:ext cx="1097280" cy="310896"/>
          </a:xfrm>
          <a:prstGeom prst="rect">
            <a:avLst/>
          </a:prstGeom>
          <a:solidFill>
            <a:srgbClr val="0B0F14">
              <a:alpha val="90000"/>
            </a:srgbClr>
          </a:solidFill>
          <a:ln>
            <a:solidFill>
              <a:srgbClr val="3B4149">
                <a:alpha val="65000"/>
              </a:srgbClr>
            </a:solidFill>
          </a:ln>
        </p:spPr>
        <p:txBody>
          <a:bodyPr wrap="square" lIns="1016" tIns="1016" rIns="1016" bIns="1016" rtlCol="0" anchor="ctr"/>
          <a:lstStyle/>
          <a:p>
            <a:pPr algn="l" indent="0" marL="0">
              <a:buNone/>
            </a:pPr>
            <a:r>
              <a:rPr lang="en-US" sz="950" dirty="0">
                <a:solidFill>
                  <a:srgbClr val="D7B48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CIERRE</a:t>
            </a:r>
            <a:endParaRPr lang="en-US" sz="950" dirty="0"/>
          </a:p>
        </p:txBody>
      </p:sp>
      <p:sp>
        <p:nvSpPr>
          <p:cNvPr id="4" name="Text 1"/>
          <p:cNvSpPr/>
          <p:nvPr/>
        </p:nvSpPr>
        <p:spPr>
          <a:xfrm>
            <a:off x="658368" y="1828800"/>
            <a:ext cx="5669280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500" dirty="0">
                <a:solidFill>
                  <a:srgbClr val="F3F4F6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Albora Elysium existe para intervenir allí donde la innovación corre el riesgo de perder equilibrio.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676656" y="3246120"/>
            <a:ext cx="544068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50" dirty="0">
                <a:solidFill>
                  <a:srgbClr val="D1D6DD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Generar orden útil, claridad estratégica y sostenibilidad real allí donde lo natural, lo tecnológico y lo humano deben aprender a reforzarse mutuamente.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76656" y="4617720"/>
            <a:ext cx="5394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800" i="1" dirty="0">
                <a:solidFill>
                  <a:srgbClr val="D7B48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 futuro no pertenece a quien acelera más, sino a quien armoniza mejor.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676656" y="5532120"/>
            <a:ext cx="4297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50" b="1" dirty="0">
                <a:solidFill>
                  <a:srgbClr val="D7B484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Rigor clínico en busca de equilibrio.</a:t>
            </a:r>
            <a:endParaRPr lang="en-US" sz="1250" dirty="0"/>
          </a:p>
        </p:txBody>
      </p:sp>
      <p:sp>
        <p:nvSpPr>
          <p:cNvPr id="8" name="Shape 5"/>
          <p:cNvSpPr/>
          <p:nvPr/>
        </p:nvSpPr>
        <p:spPr>
          <a:xfrm>
            <a:off x="640080" y="6236208"/>
            <a:ext cx="10881360" cy="0"/>
          </a:xfrm>
          <a:prstGeom prst="line">
            <a:avLst/>
          </a:prstGeom>
          <a:noFill/>
          <a:ln w="12700">
            <a:solidFill>
              <a:srgbClr val="242A31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58368" y="6309360"/>
            <a:ext cx="393192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7F8792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Albora Elysium</a:t>
            </a:r>
            <a:endParaRPr lang="en-US" sz="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Georgia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Albora Elysium</dc:title>
  <dc:subject>Albora Elysium - Presentación corporativa</dc:subject>
  <dc:creator>OpenAI</dc:creator>
  <cp:lastModifiedBy>OpenAI</cp:lastModifiedBy>
  <cp:revision>1</cp:revision>
  <dcterms:created xsi:type="dcterms:W3CDTF">2026-03-13T01:16:18Z</dcterms:created>
  <dcterms:modified xsi:type="dcterms:W3CDTF">2026-03-13T01:16:18Z</dcterms:modified>
</cp:coreProperties>
</file>